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7" r:id="rId3"/>
    <p:sldId id="268" r:id="rId4"/>
    <p:sldId id="269" r:id="rId5"/>
    <p:sldId id="271" r:id="rId6"/>
    <p:sldId id="270" r:id="rId7"/>
    <p:sldId id="275" r:id="rId8"/>
    <p:sldId id="272" r:id="rId9"/>
    <p:sldId id="273" r:id="rId10"/>
    <p:sldId id="276" r:id="rId11"/>
    <p:sldId id="278" r:id="rId12"/>
    <p:sldId id="279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911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36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60F3C6-F72F-4CD2-88BE-3E8F02716FC4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8933E6-EF01-477A-9F16-F7DB22DF32A9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3" name="Rettangolo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4" name="Rettangolo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5" name="Rettangolo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6" name="Rettangolo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7" name="Rettangolo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10" name="Rettangolo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11" name="Rettangolo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8A0EBC56-5F8C-4B5D-98A8-4F1D09312B3A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C18A07-A655-4DCE-BF39-E7BD2ACB7DFF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it-IT" dirty="0"/>
              <a:t>Fare clic per modificare gli stili del testo dello schema</a:t>
            </a:r>
          </a:p>
          <a:p>
            <a:pPr lvl="1" rtl="0" eaLnBrk="1" latinLnBrk="0" hangingPunct="1"/>
            <a:r>
              <a:rPr lang="it-IT" dirty="0"/>
              <a:t>Secondo livello</a:t>
            </a:r>
          </a:p>
          <a:p>
            <a:pPr lvl="2" rtl="0" eaLnBrk="1" latinLnBrk="0" hangingPunct="1"/>
            <a:r>
              <a:rPr lang="it-IT" dirty="0"/>
              <a:t>Terzo livello</a:t>
            </a:r>
          </a:p>
          <a:p>
            <a:pPr lvl="3" rtl="0" eaLnBrk="1" latinLnBrk="0" hangingPunct="1"/>
            <a:r>
              <a:rPr lang="it-IT" dirty="0"/>
              <a:t>Quarto livello</a:t>
            </a:r>
          </a:p>
          <a:p>
            <a:pPr lvl="4" rtl="0" eaLnBrk="1" latinLnBrk="0" hangingPunct="1"/>
            <a:r>
              <a:rPr lang="it-IT" dirty="0"/>
              <a:t>Quinto livello</a:t>
            </a:r>
            <a:endParaRPr kumimoji="0"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FF80C7-7254-411E-A4C5-1B9D73524654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63033-D228-4CE2-8746-E28B1BE870AD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kumimoji="0"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C8626E-29B7-474C-870F-627A64362DAD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7F197F-1844-464C-9A8D-F1E555AB4634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5235C-8912-4B97-9530-FC94A1B4F326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BB59B18B-BBC9-4C3A-8AD4-C457578C78AA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6B5E0C-9F8A-49D2-8EB8-86F73AD7015F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  <a:p>
            <a:pPr lvl="1" rtl="0" eaLnBrk="1" latinLnBrk="0" hangingPunct="1"/>
            <a:r>
              <a:rPr lang="it-IT"/>
              <a:t>Secondo livello</a:t>
            </a:r>
          </a:p>
          <a:p>
            <a:pPr lvl="2" rtl="0" eaLnBrk="1" latinLnBrk="0" hangingPunct="1"/>
            <a:r>
              <a:rPr lang="it-IT"/>
              <a:t>Terzo livello</a:t>
            </a:r>
          </a:p>
          <a:p>
            <a:pPr lvl="3" rtl="0" eaLnBrk="1" latinLnBrk="0" hangingPunct="1"/>
            <a:r>
              <a:rPr lang="it-IT"/>
              <a:t>Quarto livello</a:t>
            </a:r>
          </a:p>
          <a:p>
            <a:pPr lvl="4" rtl="0" eaLnBrk="1" latinLnBrk="0" hangingPunct="1"/>
            <a:r>
              <a:rPr lang="it-IT"/>
              <a:t>Quinto livello</a:t>
            </a:r>
            <a:endParaRPr kumimoji="0"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0F554B-CDAA-4E7E-B954-9B769FBD8FD2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it-IT"/>
              <a:t>Fare clic sull'icona per inserire un'immagine</a:t>
            </a:r>
            <a:endParaRPr kumimoji="0"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it-IT"/>
              <a:t>Modifica gli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5A7090-FD05-4F2D-A978-F97B6598DAA9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0" name="Rettangolo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1" name="Rettangolo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2" name="Rettangolo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5" name="Rettangolo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8" name="Rettangolo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39" name="Rettangolo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40" name="Rettangolo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it-IT" dirty="0"/>
              <a:t>Fare clic per modificare lo stile del titolo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9F0A5FDE-5D5C-499D-BD22-6F7F59261447}" type="datetime1">
              <a:rPr lang="it-IT" smtClean="0"/>
              <a:t>03/04/2024</a:t>
            </a:fld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colombo@cfpsomaschi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979" y="880721"/>
            <a:ext cx="11277600" cy="1470025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it-IT" dirty="0"/>
              <a:t>I° livello - Apprendistato per la qualifica e il diploma professionale </a:t>
            </a:r>
            <a:br>
              <a:rPr lang="it-IT" dirty="0"/>
            </a:br>
            <a:r>
              <a:rPr lang="it-IT" dirty="0"/>
              <a:t>Art. 43 </a:t>
            </a:r>
            <a:r>
              <a:rPr lang="it-IT" dirty="0" err="1"/>
              <a:t>dlgs</a:t>
            </a:r>
            <a:r>
              <a:rPr lang="it-IT" dirty="0"/>
              <a:t> 81/2015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45357" y="6058676"/>
            <a:ext cx="4227443" cy="511806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it-IT" dirty="0"/>
              <a:t>C.F.P. PADRI SOMASCHI – IMPRESA SOCIALE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8670139-C26C-61B9-2464-0E9B0163AF77}"/>
              </a:ext>
            </a:extLst>
          </p:cNvPr>
          <p:cNvSpPr txBox="1">
            <a:spLocks/>
          </p:cNvSpPr>
          <p:nvPr/>
        </p:nvSpPr>
        <p:spPr>
          <a:xfrm>
            <a:off x="457200" y="3469698"/>
            <a:ext cx="11277600" cy="1470025"/>
          </a:xfrm>
          <a:prstGeom prst="rect">
            <a:avLst/>
          </a:prstGeom>
        </p:spPr>
        <p:txBody>
          <a:bodyPr vert="horz" rtlCol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solidFill>
                  <a:schemeClr val="tx1"/>
                </a:solidFill>
              </a:rPr>
              <a:t>03 Aprile - 2024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37BB9-CF81-4633-8FCB-0079D8E3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7917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it-IT" dirty="0"/>
              <a:t>ASPETTI CONTRATTUALI – Status dell’apprendista e tutele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AA942F-012E-4F95-A666-932F7A9D3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4717"/>
            <a:ext cx="10972800" cy="432511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quando è in formazione, presso l’istituzione formativa è uno studente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quando è in azienda e svolge prestazione lavorativa ha lo status di lavoratore</a:t>
            </a:r>
          </a:p>
          <a:p>
            <a:pPr marL="109728" indent="0" algn="l">
              <a:buNone/>
            </a:pPr>
            <a:endParaRPr lang="it-IT" sz="2400" b="0" i="0" dirty="0">
              <a:solidFill>
                <a:srgbClr val="696969"/>
              </a:solidFill>
              <a:effectLst/>
            </a:endParaRPr>
          </a:p>
          <a:p>
            <a:pPr marL="109728" indent="0" algn="l">
              <a:buNone/>
            </a:pPr>
            <a:r>
              <a:rPr lang="it-IT" sz="2600" b="1" i="0" dirty="0">
                <a:solidFill>
                  <a:srgbClr val="292929"/>
                </a:solidFill>
                <a:effectLst/>
              </a:rPr>
              <a:t>    </a:t>
            </a:r>
            <a:r>
              <a:rPr lang="it-IT" sz="2600" b="1" i="0" dirty="0">
                <a:solidFill>
                  <a:srgbClr val="455F51"/>
                </a:solidFill>
                <a:effectLst/>
              </a:rPr>
              <a:t>TUTELE RICONOSCIUTE AGLI APPRENDISTI</a:t>
            </a:r>
          </a:p>
          <a:p>
            <a:pPr marL="109728" indent="0" algn="l">
              <a:buNone/>
            </a:pPr>
            <a:endParaRPr lang="it-IT" sz="2600" b="0" i="0" dirty="0">
              <a:solidFill>
                <a:srgbClr val="292929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assicurazione contro gli infortuni sul lavoro e le malattie professionali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assicurazione contro le malattie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assicurazione contro l’invalidità e la vecchiaia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maternità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assegno per il nucleo familiare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Nuova Prestazione di Assicurazione sociale per l’impiego (Naspi)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696969"/>
                </a:solidFill>
                <a:effectLst/>
              </a:rPr>
              <a:t>prolungamento del periodo di apprendistato in caso di malattia, infortunio o altra causa di sospensione involontaria del rapporto, superiore a 30 giorni, secondo quanto previsto dai contratti collettivi</a:t>
            </a:r>
          </a:p>
          <a:p>
            <a:pPr marL="10972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711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37BB9-CF81-4633-8FCB-0079D8E3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EVOLUZIONE DEL CONTRATTO DI APPRENDISTATO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AC1DB1C-797F-4D9A-964A-4AD181072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000" dirty="0"/>
              <a:t>Al raggiungimento del successo formativo il datore di lavoro può:</a:t>
            </a:r>
          </a:p>
          <a:p>
            <a:endParaRPr lang="it-IT" sz="2000" dirty="0"/>
          </a:p>
          <a:p>
            <a:r>
              <a:rPr lang="it-IT" sz="2000" dirty="0"/>
              <a:t>continuare il rapporto trasformando il contratto in apprendistato professionalizzante o in altra forma contrattuale;</a:t>
            </a:r>
          </a:p>
          <a:p>
            <a:endParaRPr lang="it-IT" sz="2000" dirty="0"/>
          </a:p>
          <a:p>
            <a:r>
              <a:rPr lang="it-IT" sz="2000" dirty="0"/>
              <a:t>recedere dal rapporto al termine del percorso di apprendistato senza dover fornire un giustificato motivo al termine del percorso di apprendistato (nel rispetto dei termini di preavviso stabiliti dal contratto).</a:t>
            </a:r>
          </a:p>
          <a:p>
            <a:endParaRPr lang="it-IT" sz="2000" dirty="0"/>
          </a:p>
          <a:p>
            <a:pPr marL="109728" indent="0">
              <a:buNone/>
            </a:pPr>
            <a:r>
              <a:rPr lang="it-IT" sz="2000" dirty="0"/>
              <a:t>Durante la formazione:</a:t>
            </a:r>
          </a:p>
          <a:p>
            <a:pPr marL="109728" indent="0">
              <a:buNone/>
            </a:pPr>
            <a:endParaRPr lang="it-IT" sz="2000" dirty="0"/>
          </a:p>
          <a:p>
            <a:r>
              <a:rPr lang="it-IT" sz="2000" dirty="0"/>
              <a:t>è fatto divieto di recedere dal contratto di apprendistato in assenza di giusta causa o giustificato motivo</a:t>
            </a:r>
          </a:p>
          <a:p>
            <a:r>
              <a:rPr lang="it-IT" sz="2000" dirty="0"/>
              <a:t>trovano applicazione la regolamentazione prevista dalla normativa vigente per il licenziamento ingiustificato</a:t>
            </a:r>
          </a:p>
          <a:p>
            <a:r>
              <a:rPr lang="it-IT" sz="2000" dirty="0"/>
              <a:t>Nel contratto di apprendistato per la qualifica, il diploma e la specializzazione professionale costituisce giustificato motivo di licenziamento anche il mancato raggiungimento degli obiettivi formativi come attestato dall’istituzione formativa.</a:t>
            </a:r>
          </a:p>
        </p:txBody>
      </p:sp>
    </p:spTree>
    <p:extLst>
      <p:ext uri="{BB962C8B-B14F-4D97-AF65-F5344CB8AC3E}">
        <p14:creationId xmlns:p14="http://schemas.microsoft.com/office/powerpoint/2010/main" val="36302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0D93329-678E-476F-A737-53FD71C50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470449"/>
            <a:ext cx="11277600" cy="1470025"/>
          </a:xfrm>
        </p:spPr>
        <p:txBody>
          <a:bodyPr/>
          <a:lstStyle/>
          <a:p>
            <a:r>
              <a:rPr lang="it-IT" dirty="0"/>
              <a:t>Per maggiori informazioni…….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27A6AF09-970D-490F-A728-04E1884E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4041227"/>
            <a:ext cx="6604000" cy="1752600"/>
          </a:xfrm>
        </p:spPr>
        <p:txBody>
          <a:bodyPr>
            <a:normAutofit fontScale="85000" lnSpcReduction="20000"/>
          </a:bodyPr>
          <a:lstStyle/>
          <a:p>
            <a:r>
              <a:rPr lang="it-IT" sz="3200" dirty="0"/>
              <a:t>Alessandro Colombo</a:t>
            </a:r>
          </a:p>
          <a:p>
            <a:endParaRPr lang="it-IT" dirty="0"/>
          </a:p>
          <a:p>
            <a:r>
              <a:rPr lang="it-IT" sz="2800" dirty="0">
                <a:hlinkClick r:id="rId2"/>
              </a:rPr>
              <a:t>alessandro.colombo@cfpsomaschi.it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031/523390</a:t>
            </a:r>
          </a:p>
          <a:p>
            <a:endParaRPr lang="it-IT" dirty="0"/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F0621765-654C-4684-9520-D3F145FC5B2F}"/>
              </a:ext>
            </a:extLst>
          </p:cNvPr>
          <p:cNvSpPr txBox="1">
            <a:spLocks/>
          </p:cNvSpPr>
          <p:nvPr/>
        </p:nvSpPr>
        <p:spPr>
          <a:xfrm>
            <a:off x="7374007" y="5988338"/>
            <a:ext cx="4227443" cy="511806"/>
          </a:xfrm>
          <a:prstGeom prst="rect">
            <a:avLst/>
          </a:prstGeom>
        </p:spPr>
        <p:txBody>
          <a:bodyPr vert="horz" rtlCol="0">
            <a:normAutofit fontScale="70000" lnSpcReduction="20000"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C.F.P. PADRI SOMASCHI – IMPRESA SOCIALE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247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E85E5-C479-4D3B-B7E0-4CF468A7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L’APPRENDISTATO DI I° LIVELLO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8F8DA-51F6-483F-9E76-9942DA81F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L'apprendistato per la qualifica o il diploma professionale è un contratto di lavoro a contenuto formativo che permette ai ragazzi con un'età compresa tra i 15 e 25 anni di acquisire una qualifica o un diploma professionale e, contemporaneamente, di lavorare assolvendo gli obblighi di istruzione.</a:t>
            </a:r>
          </a:p>
          <a:p>
            <a:r>
              <a:rPr lang="it-IT" dirty="0"/>
              <a:t> La sua caratteristica principale è il contenuto formativo: in azienda è possibile acquisire le competenze pratiche e le conoscenze tecnico-professionali attraverso un'attività formativa che va ad aggiungersi alle competenze acquisite in ambito scolastico</a:t>
            </a:r>
          </a:p>
        </p:txBody>
      </p:sp>
    </p:spTree>
    <p:extLst>
      <p:ext uri="{BB962C8B-B14F-4D97-AF65-F5344CB8AC3E}">
        <p14:creationId xmlns:p14="http://schemas.microsoft.com/office/powerpoint/2010/main" val="186727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AFFD25-630C-4765-8442-D3E56F3E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78" y="824947"/>
            <a:ext cx="10972800" cy="1066800"/>
          </a:xfrm>
        </p:spPr>
        <p:txBody>
          <a:bodyPr>
            <a:noAutofit/>
          </a:bodyPr>
          <a:lstStyle/>
          <a:p>
            <a:r>
              <a:rPr lang="it-IT" sz="3600" dirty="0"/>
              <a:t>PUNTI DI FORZA DEL CONTRATTO DI APPRENDISTATO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3295D58B-B4AB-4CAE-85E0-AF5812FCB970}"/>
              </a:ext>
            </a:extLst>
          </p:cNvPr>
          <p:cNvSpPr/>
          <p:nvPr/>
        </p:nvSpPr>
        <p:spPr>
          <a:xfrm>
            <a:off x="463826" y="2209800"/>
            <a:ext cx="5234609" cy="2203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Per i giovani -&gt; Facilita la transizione scuola-lavoro, circa il 70% degli apprendisti resta a lavorare nell’azienda in cui ha effettuato l’apprendistato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B334B6DE-9979-402A-87D5-70E5591BFF4A}"/>
              </a:ext>
            </a:extLst>
          </p:cNvPr>
          <p:cNvSpPr/>
          <p:nvPr/>
        </p:nvSpPr>
        <p:spPr>
          <a:xfrm>
            <a:off x="6367669" y="2209800"/>
            <a:ext cx="5234609" cy="2203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Per le imprese -&gt; Determina un’elevata qualificazione della manodopera a disposizione delle imprese aiutandole a competere sulla qualità̀</a:t>
            </a:r>
            <a:endParaRPr lang="it-IT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5810A16B-DE89-417D-9EF0-34863C59D31C}"/>
              </a:ext>
            </a:extLst>
          </p:cNvPr>
          <p:cNvSpPr/>
          <p:nvPr/>
        </p:nvSpPr>
        <p:spPr>
          <a:xfrm>
            <a:off x="3207027" y="4412974"/>
            <a:ext cx="5234609" cy="2203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Per l’ente formativo -&gt; Facilita il raccordo territoriale tra domanda e offerta di competenze sul mercato del lavoro</a:t>
            </a:r>
          </a:p>
        </p:txBody>
      </p:sp>
    </p:spTree>
    <p:extLst>
      <p:ext uri="{BB962C8B-B14F-4D97-AF65-F5344CB8AC3E}">
        <p14:creationId xmlns:p14="http://schemas.microsoft.com/office/powerpoint/2010/main" val="36223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magine correlata">
            <a:extLst>
              <a:ext uri="{FF2B5EF4-FFF2-40B4-BE49-F238E27FC236}">
                <a16:creationId xmlns:a16="http://schemas.microsoft.com/office/drawing/2014/main" id="{F4503674-2023-43A0-BF2A-09FBDDFAD4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7" b="63880"/>
          <a:stretch/>
        </p:blipFill>
        <p:spPr bwMode="auto">
          <a:xfrm rot="21108465">
            <a:off x="6139323" y="1174710"/>
            <a:ext cx="5179197" cy="132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69721F5E-6284-4150-8898-8D28DF47E918}"/>
              </a:ext>
            </a:extLst>
          </p:cNvPr>
          <p:cNvSpPr/>
          <p:nvPr/>
        </p:nvSpPr>
        <p:spPr>
          <a:xfrm>
            <a:off x="5735899" y="204922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CE2455-B38D-4BE1-AAD1-E210FBAC2A49}"/>
              </a:ext>
            </a:extLst>
          </p:cNvPr>
          <p:cNvSpPr txBox="1"/>
          <p:nvPr/>
        </p:nvSpPr>
        <p:spPr>
          <a:xfrm>
            <a:off x="-360103" y="2156405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b="0" i="0" dirty="0">
                <a:solidFill>
                  <a:srgbClr val="455F5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CONTRATTO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1D8218FD-E8A2-49FE-828E-337D8E825D6A}"/>
              </a:ext>
            </a:extLst>
          </p:cNvPr>
          <p:cNvSpPr/>
          <p:nvPr/>
        </p:nvSpPr>
        <p:spPr>
          <a:xfrm>
            <a:off x="177536" y="3864025"/>
            <a:ext cx="5558361" cy="2405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Apprendistato di I livello per l’acquisizione: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E11E92D-9167-43FB-A856-8E038540D371}"/>
              </a:ext>
            </a:extLst>
          </p:cNvPr>
          <p:cNvSpPr/>
          <p:nvPr/>
        </p:nvSpPr>
        <p:spPr>
          <a:xfrm>
            <a:off x="5992837" y="4236818"/>
            <a:ext cx="5839062" cy="1659988"/>
          </a:xfrm>
          <a:prstGeom prst="rect">
            <a:avLst/>
          </a:prstGeom>
          <a:solidFill>
            <a:schemeClr val="accent3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qualifica e diploma professionale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diploma di istruzione secondaria superiore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certificato di specializzazione tecnica superiore - IFTS</a:t>
            </a:r>
          </a:p>
        </p:txBody>
      </p:sp>
    </p:spTree>
    <p:extLst>
      <p:ext uri="{BB962C8B-B14F-4D97-AF65-F5344CB8AC3E}">
        <p14:creationId xmlns:p14="http://schemas.microsoft.com/office/powerpoint/2010/main" val="395239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515BAE-C533-499C-B418-B750E42F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DURATA DEL CONTRATTO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7B03EA5-1BCB-4024-B820-BBA51F36FE8F}"/>
              </a:ext>
            </a:extLst>
          </p:cNvPr>
          <p:cNvSpPr txBox="1"/>
          <p:nvPr/>
        </p:nvSpPr>
        <p:spPr>
          <a:xfrm>
            <a:off x="840544" y="2212848"/>
            <a:ext cx="1001971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455F51"/>
                </a:solidFill>
              </a:rPr>
              <a:t>La durata del contratto non può essere inferiore a 6 mesi ed è pari, al massimo, alla durata ordinamentale dei relativi percorsi formativi.</a:t>
            </a:r>
          </a:p>
          <a:p>
            <a:endParaRPr lang="it-IT" sz="2800" dirty="0">
              <a:solidFill>
                <a:srgbClr val="455F51"/>
              </a:solidFill>
            </a:endParaRPr>
          </a:p>
          <a:p>
            <a:r>
              <a:rPr lang="it-IT" sz="2800" dirty="0">
                <a:solidFill>
                  <a:srgbClr val="455F51"/>
                </a:solidFill>
              </a:rPr>
              <a:t>La durata massima prevista è articolata per i seguenti percorsi:</a:t>
            </a:r>
          </a:p>
          <a:p>
            <a:endParaRPr lang="it-IT" sz="2800" dirty="0">
              <a:solidFill>
                <a:srgbClr val="455F51"/>
              </a:solidFill>
            </a:endParaRPr>
          </a:p>
          <a:p>
            <a:r>
              <a:rPr lang="it-IT" sz="2800" dirty="0">
                <a:solidFill>
                  <a:srgbClr val="455F51"/>
                </a:solidFill>
              </a:rPr>
              <a:t>QUALIFICA E DIPLOMA PROFESSIONALE: 3 e 4 anni</a:t>
            </a:r>
          </a:p>
          <a:p>
            <a:r>
              <a:rPr lang="it-IT" sz="2800" dirty="0">
                <a:solidFill>
                  <a:srgbClr val="455F51"/>
                </a:solidFill>
              </a:rPr>
              <a:t>DIPLOMA DI ISTRUZIONE SECONDARIA SUPERIORE: 2 anni</a:t>
            </a:r>
          </a:p>
          <a:p>
            <a:r>
              <a:rPr lang="it-IT" sz="2800" dirty="0">
                <a:solidFill>
                  <a:srgbClr val="455F51"/>
                </a:solidFill>
              </a:rPr>
              <a:t>CERTIFICAZIONE DI SPECIALIZZAZIONE TECNICA SUPERIORE: 1 anno</a:t>
            </a:r>
          </a:p>
        </p:txBody>
      </p:sp>
    </p:spTree>
    <p:extLst>
      <p:ext uri="{BB962C8B-B14F-4D97-AF65-F5344CB8AC3E}">
        <p14:creationId xmlns:p14="http://schemas.microsoft.com/office/powerpoint/2010/main" val="345017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421518-BDD2-492D-96AC-CCC7E60B5271}"/>
              </a:ext>
            </a:extLst>
          </p:cNvPr>
          <p:cNvSpPr txBox="1"/>
          <p:nvPr/>
        </p:nvSpPr>
        <p:spPr>
          <a:xfrm>
            <a:off x="798340" y="1116595"/>
            <a:ext cx="91897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000" dirty="0">
                <a:solidFill>
                  <a:srgbClr val="455F51"/>
                </a:solidFill>
              </a:rPr>
              <a:t>ATTIVAZIONE DEL CONTRATTO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8A9FC7-13F3-4E4B-9181-3AC8AFDC589B}"/>
              </a:ext>
            </a:extLst>
          </p:cNvPr>
          <p:cNvSpPr txBox="1"/>
          <p:nvPr/>
        </p:nvSpPr>
        <p:spPr>
          <a:xfrm>
            <a:off x="390378" y="1824481"/>
            <a:ext cx="110032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455F51"/>
                </a:solidFill>
              </a:rPr>
              <a:t>Ai fini dell’attivazione e della gestione del contratto di apprendistato di I livello lo schema di decreto attuativo dell’art.46, comma 1, del </a:t>
            </a:r>
            <a:r>
              <a:rPr lang="it-IT" sz="2000" dirty="0" err="1">
                <a:solidFill>
                  <a:srgbClr val="455F51"/>
                </a:solidFill>
              </a:rPr>
              <a:t>D.Lgs</a:t>
            </a:r>
            <a:r>
              <a:rPr lang="it-IT" sz="2000" dirty="0">
                <a:solidFill>
                  <a:srgbClr val="455F51"/>
                </a:solidFill>
              </a:rPr>
              <a:t> n.81/2015 prevede la predisposizione e la sottoscrizione di tre documenti fondamentali da parte dell’istituzione formativa e del datore di lavoro: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CBDD0A08-B0C1-4413-A2B1-E89B04609761}"/>
              </a:ext>
            </a:extLst>
          </p:cNvPr>
          <p:cNvSpPr/>
          <p:nvPr/>
        </p:nvSpPr>
        <p:spPr>
          <a:xfrm>
            <a:off x="827650" y="3091375"/>
            <a:ext cx="10128738" cy="675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Protocollo tra Istituzione formativa e Datore di lavoro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C0245F1-CC51-47D3-B36B-C286C46C8DC7}"/>
              </a:ext>
            </a:extLst>
          </p:cNvPr>
          <p:cNvSpPr/>
          <p:nvPr/>
        </p:nvSpPr>
        <p:spPr>
          <a:xfrm>
            <a:off x="798340" y="4110188"/>
            <a:ext cx="3277772" cy="2276545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PIANO FORMATIVO INDIVIDUALE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DF396F51-6AD6-4D00-8F6F-6951D2528B75}"/>
              </a:ext>
            </a:extLst>
          </p:cNvPr>
          <p:cNvSpPr/>
          <p:nvPr/>
        </p:nvSpPr>
        <p:spPr>
          <a:xfrm>
            <a:off x="7678616" y="4110187"/>
            <a:ext cx="3277772" cy="2276545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DOSSIER INDIVIDUALE</a:t>
            </a:r>
          </a:p>
        </p:txBody>
      </p:sp>
    </p:spTree>
    <p:extLst>
      <p:ext uri="{BB962C8B-B14F-4D97-AF65-F5344CB8AC3E}">
        <p14:creationId xmlns:p14="http://schemas.microsoft.com/office/powerpoint/2010/main" val="135876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37BB9-CF81-4633-8FCB-0079D8E3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7917"/>
            <a:ext cx="10972800" cy="1066800"/>
          </a:xfrm>
        </p:spPr>
        <p:txBody>
          <a:bodyPr/>
          <a:lstStyle/>
          <a:p>
            <a:r>
              <a:rPr lang="it-IT" dirty="0"/>
              <a:t>ASPETTI CONTRATTUALI Forma, contenuti, obblighi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AA942F-012E-4F95-A666-932F7A9D3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4717"/>
            <a:ext cx="10972800" cy="432511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it-IT" dirty="0"/>
              <a:t>Il contratto di apprendistato deve essere stipulato in forma scritta, unitamente al Piano formativo individuale (PFI).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/>
              <a:t>Nel contratto devono risultare, di norma:</a:t>
            </a:r>
          </a:p>
          <a:p>
            <a:pPr marL="109728" indent="0">
              <a:buNone/>
            </a:pPr>
            <a:endParaRPr lang="it-IT" dirty="0"/>
          </a:p>
          <a:p>
            <a:r>
              <a:rPr lang="it-IT" dirty="0"/>
              <a:t>la durata del periodo di formazione interna e/o esterna all’azienda</a:t>
            </a:r>
          </a:p>
          <a:p>
            <a:r>
              <a:rPr lang="it-IT" dirty="0"/>
              <a:t>il titolo di studio che può essere acquisito al termine del contratto e relativa qualificazione contrattuale</a:t>
            </a:r>
          </a:p>
          <a:p>
            <a:r>
              <a:rPr lang="it-IT" dirty="0"/>
              <a:t>il livello di inquadramento iniziale e finale dell’apprendista</a:t>
            </a:r>
          </a:p>
          <a:p>
            <a:r>
              <a:rPr lang="it-IT" dirty="0"/>
              <a:t>l’orario di lavoro.</a:t>
            </a:r>
          </a:p>
          <a:p>
            <a:endParaRPr lang="it-IT" dirty="0"/>
          </a:p>
          <a:p>
            <a:pPr marL="109728" indent="0">
              <a:buNone/>
            </a:pPr>
            <a:r>
              <a:rPr lang="it-IT" dirty="0"/>
              <a:t>Per assumere in apprendistato il datore di lavoro è obbligato ad effettuare la comunicazione telematica preventiva di assunzione, inviando, entro le 24 ore del giorno precedente l’assunzione, il modello UNIFICATO LAV al Centro per l’Impiego di competenza.</a:t>
            </a:r>
          </a:p>
        </p:txBody>
      </p:sp>
    </p:spTree>
    <p:extLst>
      <p:ext uri="{BB962C8B-B14F-4D97-AF65-F5344CB8AC3E}">
        <p14:creationId xmlns:p14="http://schemas.microsoft.com/office/powerpoint/2010/main" val="62987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37BB9-CF81-4633-8FCB-0079D8E3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7917"/>
            <a:ext cx="10972800" cy="1066800"/>
          </a:xfrm>
        </p:spPr>
        <p:txBody>
          <a:bodyPr/>
          <a:lstStyle/>
          <a:p>
            <a:r>
              <a:rPr lang="it-IT" dirty="0"/>
              <a:t>ISTITUZIONE FORMATIVA – TUTOR FORMATIVO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AA942F-012E-4F95-A666-932F7A9D3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 </a:t>
            </a:r>
            <a:r>
              <a:rPr lang="it-IT" b="1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tutor formativo</a:t>
            </a:r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individuato e indicato dall’istituzione formativa nel piano formativo individuale, con la finalità di promuovere il successo formativo dell’apprendista, svolge le seguenti funzioni: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assiste l’apprendista nel rapporto con l’istituzione formativa o la scuola;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favorisce il raccordo didattico e organizzativo tra istituzione e impresa;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monitora l’andamento del percorso per tutta la sua durata;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interviene nella valutazione iniziale, intermedia e finale del periodo di apprendistato;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collabora alla stesura del dossier individuale e garantisce l’attestazione delle competenze acquisite dall’apprendista e delle attività svolte anche in caso di risoluzione anticipata del contratto.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308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37BB9-CF81-4633-8FCB-0079D8E3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7917"/>
            <a:ext cx="10972800" cy="1066800"/>
          </a:xfrm>
        </p:spPr>
        <p:txBody>
          <a:bodyPr/>
          <a:lstStyle/>
          <a:p>
            <a:r>
              <a:rPr lang="it-IT" dirty="0"/>
              <a:t>AZIENDA – TUTOR AZIENDALE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AA942F-012E-4F95-A666-932F7A9D3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it-IT" b="0" i="0" dirty="0">
                <a:solidFill>
                  <a:srgbClr val="696969"/>
                </a:solidFill>
                <a:effectLst/>
              </a:rPr>
              <a:t>Il </a:t>
            </a:r>
            <a:r>
              <a:rPr lang="it-IT" b="1" i="0" dirty="0">
                <a:solidFill>
                  <a:srgbClr val="696969"/>
                </a:solidFill>
                <a:effectLst/>
              </a:rPr>
              <a:t>tutor o referente aziendale</a:t>
            </a:r>
            <a:r>
              <a:rPr lang="it-IT" b="0" i="0" dirty="0">
                <a:solidFill>
                  <a:srgbClr val="696969"/>
                </a:solidFill>
                <a:effectLst/>
              </a:rPr>
              <a:t>, individuato dall’azienda e indicato nel piano formativo individuale, ha i seguenti compiti: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</a:rPr>
              <a:t>favorire l’inserimento dell’apprendista nel contesto lavorativo;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</a:rPr>
              <a:t>affiancare e assistere l’apprendista durante il percorso formativo per garantire un’efficace integrazione tra formazione esterna e interna all’azienda;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</a:rPr>
              <a:t>trasmettere le competenze necessarie allo svolgimento delle attività lavorative;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</a:rPr>
              <a:t>fornire all’istituzione formativa ogni elemento utile a valutare l’efficacia dei processi formativi e le attività svolte;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696969"/>
                </a:solidFill>
                <a:effectLst/>
              </a:rPr>
              <a:t>collaborare alla stesura del PFI e del Dossier individuale.</a:t>
            </a:r>
          </a:p>
          <a:p>
            <a:pPr marL="109728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23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corso di formazion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3_TF03460604" id="{0A3C80E5-82BA-4D2E-A97D-67647DD79327}" vid="{DD5ADC5B-0BA5-4943-8E7D-1ECB610ACD9B}"/>
    </a:ext>
  </a:extLst>
</a:theme>
</file>

<file path=ppt/theme/theme2.xml><?xml version="1.0" encoding="utf-8"?>
<a:theme xmlns:a="http://schemas.openxmlformats.org/drawingml/2006/main" name="Tema di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corso di formazione</Template>
  <TotalTime>744</TotalTime>
  <Words>910</Words>
  <Application>Microsoft Office PowerPoint</Application>
  <PresentationFormat>Widescreen</PresentationFormat>
  <Paragraphs>86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Wingdings 2</vt:lpstr>
      <vt:lpstr>Presentazione corso di formazione</vt:lpstr>
      <vt:lpstr>I° livello - Apprendistato per la qualifica e il diploma professionale  Art. 43 dlgs 81/2015</vt:lpstr>
      <vt:lpstr>L’APPRENDISTATO DI I° LIVELLO</vt:lpstr>
      <vt:lpstr>PUNTI DI FORZA DEL CONTRATTO DI APPRENDISTATO</vt:lpstr>
      <vt:lpstr>Presentazione standard di PowerPoint</vt:lpstr>
      <vt:lpstr>DURATA DEL CONTRATTO</vt:lpstr>
      <vt:lpstr>Presentazione standard di PowerPoint</vt:lpstr>
      <vt:lpstr>ASPETTI CONTRATTUALI Forma, contenuti, obblighi</vt:lpstr>
      <vt:lpstr>ISTITUZIONE FORMATIVA – TUTOR FORMATIVO</vt:lpstr>
      <vt:lpstr>AZIENDA – TUTOR AZIENDALE</vt:lpstr>
      <vt:lpstr>ASPETTI CONTRATTUALI – Status dell’apprendista e tutele</vt:lpstr>
      <vt:lpstr>EVOLUZIONE DEL CONTRATTO DI APPRENDISTATO</vt:lpstr>
      <vt:lpstr>Per maggiori informazioni…….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Ipotesi gestione apprendistato af 2018/2019</dc:title>
  <dc:creator>Alessandro Colombo</dc:creator>
  <cp:lastModifiedBy>Alessandro Colombo</cp:lastModifiedBy>
  <cp:revision>37</cp:revision>
  <dcterms:created xsi:type="dcterms:W3CDTF">2018-03-30T13:09:56Z</dcterms:created>
  <dcterms:modified xsi:type="dcterms:W3CDTF">2024-04-03T07:56:20Z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